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8" r:id="rId5"/>
    <p:sldId id="724" r:id="rId6"/>
    <p:sldId id="725" r:id="rId7"/>
    <p:sldId id="730" r:id="rId8"/>
    <p:sldId id="731" r:id="rId9"/>
    <p:sldId id="714" r:id="rId10"/>
    <p:sldId id="715" r:id="rId11"/>
    <p:sldId id="732" r:id="rId12"/>
    <p:sldId id="733" r:id="rId13"/>
    <p:sldId id="661" r:id="rId14"/>
    <p:sldId id="734" r:id="rId15"/>
    <p:sldId id="722" r:id="rId16"/>
    <p:sldId id="723" r:id="rId17"/>
    <p:sldId id="728" r:id="rId18"/>
    <p:sldId id="729" r:id="rId19"/>
    <p:sldId id="29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" userDrawn="1">
          <p15:clr>
            <a:srgbClr val="A4A3A4"/>
          </p15:clr>
        </p15:guide>
        <p15:guide id="2" pos="57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78AFF2A-BF58-C42D-FAC8-C3DE87670CA6}" name="Matt Windsor" initials="MW" userId="S::mwindsor@sfn.org::62e0e175-d819-4102-97d2-046555c62771" providerId="AD"/>
  <p188:author id="{E2276B2E-69F9-CEFB-13F7-F0078E323667}" name="Tristan Rivera" initials="TR" userId="S::trivera@sfn.org::d0b259ff-3f46-4c1f-970c-ab432eee2bef" providerId="AD"/>
  <p188:author id="{3BAF9A4E-4452-0F21-E95E-2F4A3389B276}" name="Lisa Chiu" initials="LC" userId="S::lchiu@sfn.org::5f6d73ef-ee66-4de1-96f2-bc0778815eb2" providerId="AD"/>
  <p188:author id="{8EF72C5E-123D-0FA5-3C28-DE6577F3367F}" name="Dina Radtke" initials="DR" userId="S::dradtke@sfn.org::c0d676a9-a351-4c79-81c0-4fb4d6bcefc9" providerId="AD"/>
  <p188:author id="{6121D97C-A6D8-9330-9FAC-9FA05DFAE47E}" name="Hope Berns" initials="HB" userId="S::hberns@sfn.org::d6c19e20-6915-42a7-b823-d95d2d0f1f8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lera Kojcini" initials="VK" lastIdx="1" clrIdx="0">
    <p:extLst>
      <p:ext uri="{19B8F6BF-5375-455C-9EA6-DF929625EA0E}">
        <p15:presenceInfo xmlns:p15="http://schemas.microsoft.com/office/powerpoint/2012/main" userId="S::vkojcini@sfn.org::3a057e1b-d2eb-4ff6-a767-05b3f1c64ac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B7D"/>
    <a:srgbClr val="8C8D8E"/>
    <a:srgbClr val="FFFFFF"/>
    <a:srgbClr val="0000FF"/>
    <a:srgbClr val="782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09C0A2-0888-15B1-7EE2-CBE25122AC7D}" v="179" dt="2025-03-05T04:13:24.085"/>
    <p1510:client id="{2FD1CD3C-7D3B-4F4D-9FCF-E0830DD66A63}" v="8" dt="2025-03-05T20:48:11.389"/>
    <p1510:client id="{5CAE861F-E884-4E99-9701-94F2D2D9CC22}" v="162" dt="2025-03-05T07:12:43.394"/>
    <p1510:client id="{9F87AE83-C803-3CF0-3D95-E65984552AFE}" v="20" dt="2025-03-05T21:38:39.587"/>
    <p1510:client id="{A597BA54-1F98-DC52-B753-39B3965C4CB2}" v="5" dt="2025-03-05T20:43:00.2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6" y="48"/>
      </p:cViewPr>
      <p:guideLst>
        <p:guide orient="horz" pos="432"/>
        <p:guide pos="575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53AC1-BC5D-4638-B7FE-2C1FE0B3F7BA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E3F0A-5BD5-4C18-9EBD-E5974577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86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7EB9A-C9A3-4EC8-9A3B-5968A3889113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D6D6A-C25A-4B79-93BC-61E7A2650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27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D6D6A-C25A-4B79-93BC-61E7A26509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72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365735"/>
            <a:ext cx="8534400" cy="688975"/>
          </a:xfrm>
        </p:spPr>
        <p:txBody>
          <a:bodyPr lIns="0" tIns="0" rIns="0" bIns="0" anchor="t" anchorCtr="0">
            <a:normAutofit/>
          </a:bodyPr>
          <a:lstStyle>
            <a:lvl1pPr algn="l">
              <a:defRPr sz="3600" b="1" baseline="0">
                <a:solidFill>
                  <a:srgbClr val="782327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3219218"/>
            <a:ext cx="4470400" cy="381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600">
                <a:solidFill>
                  <a:srgbClr val="104B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Presentation Sub-Title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3066818"/>
            <a:ext cx="9144000" cy="0"/>
          </a:xfrm>
          <a:prstGeom prst="line">
            <a:avLst/>
          </a:prstGeom>
          <a:ln>
            <a:solidFill>
              <a:srgbClr val="8C8D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9144000" y="0"/>
            <a:ext cx="3048000" cy="228600"/>
          </a:xfrm>
          <a:prstGeom prst="rect">
            <a:avLst/>
          </a:prstGeom>
          <a:solidFill>
            <a:srgbClr val="104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8C8D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62C1847-8A15-0145-A367-1493A82E16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5886530"/>
            <a:ext cx="2146300" cy="63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40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10896600" cy="4572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000" b="1" baseline="0">
                <a:solidFill>
                  <a:srgbClr val="782327"/>
                </a:solidFill>
              </a:defRPr>
            </a:lvl1pPr>
          </a:lstStyle>
          <a:p>
            <a:r>
              <a:rPr lang="en-US"/>
              <a:t>Page 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447800"/>
            <a:ext cx="10896599" cy="4268714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8549"/>
            <a:ext cx="997085" cy="365125"/>
          </a:xfrm>
        </p:spPr>
        <p:txBody>
          <a:bodyPr lIns="0" tIns="0" rIns="0" bIns="0" anchor="ctr" anchorCtr="1"/>
          <a:lstStyle>
            <a:lvl1pPr>
              <a:defRPr sz="1000">
                <a:solidFill>
                  <a:srgbClr val="104B7D"/>
                </a:solidFill>
              </a:defRPr>
            </a:lvl1pPr>
          </a:lstStyle>
          <a:p>
            <a:fld id="{7AC8F8A5-565C-440D-8A3A-954D6E5CABA0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9112" y="6178549"/>
            <a:ext cx="3860800" cy="365125"/>
          </a:xfrm>
        </p:spPr>
        <p:txBody>
          <a:bodyPr/>
          <a:lstStyle>
            <a:lvl1pPr>
              <a:defRPr sz="1000">
                <a:solidFill>
                  <a:srgbClr val="104B7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9739" y="6178549"/>
            <a:ext cx="511663" cy="365125"/>
          </a:xfrm>
        </p:spPr>
        <p:txBody>
          <a:bodyPr/>
          <a:lstStyle>
            <a:lvl1pPr>
              <a:defRPr sz="1000">
                <a:solidFill>
                  <a:srgbClr val="104B7D"/>
                </a:solidFill>
              </a:defRPr>
            </a:lvl1pPr>
          </a:lstStyle>
          <a:p>
            <a:fld id="{6EF34631-1888-451B-ACCB-16E012616A5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219200"/>
            <a:ext cx="8534400" cy="0"/>
          </a:xfrm>
          <a:prstGeom prst="line">
            <a:avLst/>
          </a:prstGeom>
          <a:ln>
            <a:solidFill>
              <a:srgbClr val="8C8D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9144000" y="0"/>
            <a:ext cx="3048000" cy="228600"/>
          </a:xfrm>
          <a:prstGeom prst="rect">
            <a:avLst/>
          </a:prstGeom>
          <a:solidFill>
            <a:srgbClr val="104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8C8D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BFD140E-F846-2747-B361-065208B767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5886530"/>
            <a:ext cx="2146300" cy="63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4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10896600" cy="4572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000" b="1" baseline="0">
                <a:solidFill>
                  <a:srgbClr val="782327"/>
                </a:solidFill>
              </a:defRPr>
            </a:lvl1pPr>
          </a:lstStyle>
          <a:p>
            <a:r>
              <a:rPr lang="en-US"/>
              <a:t>Page 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447800"/>
            <a:ext cx="10896599" cy="4268714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8549"/>
            <a:ext cx="997085" cy="365125"/>
          </a:xfrm>
        </p:spPr>
        <p:txBody>
          <a:bodyPr lIns="0" tIns="0" rIns="0" bIns="0" anchor="ctr" anchorCtr="1"/>
          <a:lstStyle>
            <a:lvl1pPr>
              <a:defRPr sz="1000">
                <a:solidFill>
                  <a:srgbClr val="104B7D"/>
                </a:solidFill>
              </a:defRPr>
            </a:lvl1pPr>
          </a:lstStyle>
          <a:p>
            <a:fld id="{7AC8F8A5-565C-440D-8A3A-954D6E5CABA0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9112" y="6178549"/>
            <a:ext cx="3860800" cy="365125"/>
          </a:xfrm>
        </p:spPr>
        <p:txBody>
          <a:bodyPr/>
          <a:lstStyle>
            <a:lvl1pPr>
              <a:defRPr sz="1000">
                <a:solidFill>
                  <a:srgbClr val="104B7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9739" y="6178549"/>
            <a:ext cx="511663" cy="365125"/>
          </a:xfrm>
        </p:spPr>
        <p:txBody>
          <a:bodyPr/>
          <a:lstStyle>
            <a:lvl1pPr>
              <a:defRPr sz="1000">
                <a:solidFill>
                  <a:srgbClr val="104B7D"/>
                </a:solidFill>
              </a:defRPr>
            </a:lvl1pPr>
          </a:lstStyle>
          <a:p>
            <a:fld id="{6EF34631-1888-451B-ACCB-16E012616A5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295400"/>
            <a:ext cx="8534400" cy="0"/>
          </a:xfrm>
          <a:prstGeom prst="line">
            <a:avLst/>
          </a:prstGeom>
          <a:ln>
            <a:solidFill>
              <a:srgbClr val="8C8D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9144000" y="0"/>
            <a:ext cx="3048000" cy="228600"/>
          </a:xfrm>
          <a:prstGeom prst="rect">
            <a:avLst/>
          </a:prstGeom>
          <a:solidFill>
            <a:srgbClr val="104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8C8D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BFD140E-F846-2747-B361-065208B767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5886530"/>
            <a:ext cx="2146300" cy="63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4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7924800" cy="4268714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7112000" cy="4572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000" b="1" baseline="0">
                <a:solidFill>
                  <a:srgbClr val="782327"/>
                </a:solidFill>
              </a:defRPr>
            </a:lvl1pPr>
          </a:lstStyle>
          <a:p>
            <a:r>
              <a:rPr lang="en-US"/>
              <a:t>Page Header Goes Here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9128861" y="1453856"/>
            <a:ext cx="2540000" cy="1138458"/>
          </a:xfrm>
          <a:solidFill>
            <a:schemeClr val="accent3"/>
          </a:solidFill>
        </p:spPr>
        <p:txBody>
          <a:bodyPr lIns="0" tIns="0" rIns="0" bIns="0" anchor="t" anchorCtr="1"/>
          <a:lstStyle>
            <a:lvl1pPr marL="0" indent="0" algn="ctr"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br>
              <a:rPr lang="en-US"/>
            </a:br>
            <a:r>
              <a:rPr lang="en-US"/>
              <a:t>Image Here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9128861" y="3125714"/>
            <a:ext cx="2540000" cy="1447800"/>
          </a:xfrm>
          <a:solidFill>
            <a:schemeClr val="accent3"/>
          </a:solidFill>
        </p:spPr>
        <p:txBody>
          <a:bodyPr lIns="0" tIns="0" rIns="0" bIns="0" anchor="t" anchorCtr="1"/>
          <a:lstStyle>
            <a:lvl1pPr marL="0" indent="0" algn="ctr"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br>
              <a:rPr lang="en-US"/>
            </a:br>
            <a:r>
              <a:rPr lang="en-US"/>
              <a:t>Image Here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9144000" y="0"/>
            <a:ext cx="3048000" cy="228600"/>
          </a:xfrm>
          <a:prstGeom prst="rect">
            <a:avLst/>
          </a:prstGeom>
          <a:solidFill>
            <a:srgbClr val="104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Rectangle 20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8C8D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8549"/>
            <a:ext cx="997085" cy="365125"/>
          </a:xfrm>
        </p:spPr>
        <p:txBody>
          <a:bodyPr lIns="0" tIns="0" rIns="0" bIns="0" anchor="ctr" anchorCtr="1"/>
          <a:lstStyle>
            <a:lvl1pPr>
              <a:defRPr sz="1000">
                <a:solidFill>
                  <a:srgbClr val="104B7D"/>
                </a:solidFill>
              </a:defRPr>
            </a:lvl1pPr>
          </a:lstStyle>
          <a:p>
            <a:fld id="{7AC8F8A5-565C-440D-8A3A-954D6E5CABA0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9112" y="6178549"/>
            <a:ext cx="3860800" cy="365125"/>
          </a:xfrm>
        </p:spPr>
        <p:txBody>
          <a:bodyPr/>
          <a:lstStyle>
            <a:lvl1pPr>
              <a:defRPr sz="1000">
                <a:solidFill>
                  <a:srgbClr val="104B7D"/>
                </a:solidFill>
              </a:defRPr>
            </a:lvl1pPr>
          </a:lstStyle>
          <a:p>
            <a:endParaRPr lang="en-US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0" y="1295400"/>
            <a:ext cx="8534400" cy="0"/>
          </a:xfrm>
          <a:prstGeom prst="line">
            <a:avLst/>
          </a:prstGeom>
          <a:ln>
            <a:solidFill>
              <a:srgbClr val="8C8D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9739" y="6178549"/>
            <a:ext cx="511663" cy="365125"/>
          </a:xfrm>
        </p:spPr>
        <p:txBody>
          <a:bodyPr/>
          <a:lstStyle>
            <a:lvl1pPr>
              <a:defRPr sz="1000">
                <a:solidFill>
                  <a:srgbClr val="104B7D"/>
                </a:solidFill>
              </a:defRPr>
            </a:lvl1pPr>
          </a:lstStyle>
          <a:p>
            <a:fld id="{6EF34631-1888-451B-ACCB-16E012616A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E278F37-4DB2-6842-AB8B-D1008F4606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5886530"/>
            <a:ext cx="2146300" cy="63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1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0" y="1447800"/>
            <a:ext cx="2743200" cy="1047119"/>
          </a:xfrm>
          <a:solidFill>
            <a:srgbClr val="104B7D"/>
          </a:solidFill>
        </p:spPr>
        <p:txBody>
          <a:bodyPr lIns="182880" tIns="182880" rIns="182880" bIns="182880" anchor="t" anchorCtr="0">
            <a:normAutofit/>
          </a:bodyPr>
          <a:lstStyle>
            <a:lvl1pPr algn="l">
              <a:defRPr sz="12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Sidebar Header Here</a:t>
            </a:r>
            <a:br>
              <a:rPr lang="en-US"/>
            </a:br>
            <a:r>
              <a:rPr lang="en-US"/>
              <a:t>Sidebar Header Here</a:t>
            </a:r>
            <a:br>
              <a:rPr lang="en-US"/>
            </a:br>
            <a:r>
              <a:rPr lang="en-US"/>
              <a:t>Sidebar Header Here</a:t>
            </a:r>
            <a:br>
              <a:rPr lang="en-US"/>
            </a:br>
            <a:r>
              <a:rPr lang="en-US"/>
              <a:t>Sidebar Header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144002" y="2556994"/>
            <a:ext cx="2743199" cy="2778021"/>
          </a:xfrm>
          <a:ln>
            <a:solidFill>
              <a:srgbClr val="104B7D"/>
            </a:solidFill>
          </a:ln>
        </p:spPr>
        <p:txBody>
          <a:bodyPr lIns="182880" tIns="182880" rIns="182880" bIns="18288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Sidebar Content Sidebar Content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Sidebar Content Sidebar Content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Sidebar Content Sidebar Content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Sidebar Content Sidebar Content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Sidebar Content Sidebar Content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Sidebar Content Sidebar Content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Sidebar Content Sidebar Content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Sidebar Content Sidebar Content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Sidebar Content Sidebar Content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Sidebar Content Sidebar Content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Sidebar Content Sidebar Content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Sidebar Content Sidebar Content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Sidebar Content Sidebar Content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Sidebar Content Sidebar Content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Sidebar Content Sidebar Content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446286"/>
            <a:ext cx="7932875" cy="4270228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9144000" y="0"/>
            <a:ext cx="3048000" cy="228600"/>
          </a:xfrm>
          <a:prstGeom prst="rect">
            <a:avLst/>
          </a:prstGeom>
          <a:solidFill>
            <a:srgbClr val="104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8C8D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8549"/>
            <a:ext cx="997085" cy="365125"/>
          </a:xfrm>
        </p:spPr>
        <p:txBody>
          <a:bodyPr lIns="0" tIns="0" rIns="0" bIns="0" anchor="ctr" anchorCtr="1"/>
          <a:lstStyle>
            <a:lvl1pPr>
              <a:defRPr sz="1000">
                <a:solidFill>
                  <a:srgbClr val="104B7D"/>
                </a:solidFill>
              </a:defRPr>
            </a:lvl1pPr>
          </a:lstStyle>
          <a:p>
            <a:fld id="{7AC8F8A5-565C-440D-8A3A-954D6E5CABA0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9112" y="6178549"/>
            <a:ext cx="3860800" cy="365125"/>
          </a:xfrm>
        </p:spPr>
        <p:txBody>
          <a:bodyPr/>
          <a:lstStyle>
            <a:lvl1pPr>
              <a:defRPr sz="1000">
                <a:solidFill>
                  <a:srgbClr val="104B7D"/>
                </a:solidFill>
              </a:defRPr>
            </a:lvl1pPr>
          </a:lstStyle>
          <a:p>
            <a:endParaRPr lang="en-US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0" y="1295400"/>
            <a:ext cx="8534400" cy="0"/>
          </a:xfrm>
          <a:prstGeom prst="line">
            <a:avLst/>
          </a:prstGeom>
          <a:ln>
            <a:solidFill>
              <a:srgbClr val="8C8D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9739" y="6178549"/>
            <a:ext cx="511663" cy="365125"/>
          </a:xfrm>
        </p:spPr>
        <p:txBody>
          <a:bodyPr/>
          <a:lstStyle>
            <a:lvl1pPr>
              <a:defRPr sz="1000">
                <a:solidFill>
                  <a:srgbClr val="104B7D"/>
                </a:solidFill>
              </a:defRPr>
            </a:lvl1pPr>
          </a:lstStyle>
          <a:p>
            <a:fld id="{6EF34631-1888-451B-ACCB-16E012616A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E020D8D-F561-534A-ADD1-F30CD4C939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5886530"/>
            <a:ext cx="2146300" cy="63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3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362203"/>
            <a:ext cx="8534400" cy="688975"/>
          </a:xfrm>
        </p:spPr>
        <p:txBody>
          <a:bodyPr lIns="0" tIns="0" rIns="0" bIns="0" anchor="t" anchorCtr="0">
            <a:normAutofit/>
          </a:bodyPr>
          <a:lstStyle>
            <a:lvl1pPr algn="l">
              <a:defRPr sz="3600" b="1" baseline="0">
                <a:solidFill>
                  <a:srgbClr val="782327"/>
                </a:solidFill>
              </a:defRPr>
            </a:lvl1pPr>
          </a:lstStyle>
          <a:p>
            <a:r>
              <a:rPr lang="en-US"/>
              <a:t>Divider Slide 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3063286"/>
            <a:ext cx="9144000" cy="0"/>
          </a:xfrm>
          <a:prstGeom prst="line">
            <a:avLst/>
          </a:prstGeom>
          <a:ln>
            <a:solidFill>
              <a:srgbClr val="8C8D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9144000" y="0"/>
            <a:ext cx="3048000" cy="228600"/>
          </a:xfrm>
          <a:prstGeom prst="rect">
            <a:avLst/>
          </a:prstGeom>
          <a:solidFill>
            <a:srgbClr val="104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8C8D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EB5058B-0616-7746-8B3F-5CA039942F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5886530"/>
            <a:ext cx="2146300" cy="63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8F8A5-565C-440D-8A3A-954D6E5CABA0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34631-1888-451B-ACCB-16E01261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4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2" r:id="rId4"/>
    <p:sldLayoutId id="2147483656" r:id="rId5"/>
    <p:sldLayoutId id="214748365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brainfacts.org/thinking-sensing-and-behaving/aging/2018/when-the-brain-starts-adulting-112018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brainfacts.org/3d-brain#intro=false&amp;focus=Brain-cerebral_hemisphere-frontal_lob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facts.org/3d-brain?__hstc=177771770.c1f00917eab7cc31eb050bbc328ae48e.1680881883930.1681138906825.1681141667201.5&amp;__hssc=177771770.5.1681141667201&amp;__hsfp=2003037740#intro=false&amp;focus=Brain-primary_auditory_cortex" TargetMode="External"/><Relationship Id="rId2" Type="http://schemas.openxmlformats.org/officeDocument/2006/relationships/hyperlink" Target="https://www.brainfacts.org/brain-anatomy-and-function/anatomy/2022/major-brain-landmarks-110822#:~:text=The%20temporal%20lobes%20lie%20on,%20interpret%20auditory%20information.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facts.org/3d-brain#intro=false&amp;focus=Brain-cerebellum" TargetMode="External"/><Relationship Id="rId2" Type="http://schemas.openxmlformats.org/officeDocument/2006/relationships/hyperlink" Target="https://www.brainfacts.org/brain-anatomy-and-function/anatomy/2020/the-mysterious-multifaceted-cerebellum-120320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hyperlink" Target="https://www.brainfacts.org/3d-brain#intro=false&amp;focus=Brain-brain_stem-medulla_oblongata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infacts.org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brainfacts.org/3d-brain#intro=false&amp;focus=Brain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brainfacts.org/neuroscience-in-society/neuroscience-in-the-news/2023/icymi-detailed-brain-atlas-offers-new-insights-into-human-brain-113023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facts.org/thinking-sensing-and-behaving/learning-and-memory/2018/making-memories-09271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hyperlink" Target="https://www.brainfacts.org/3d-brain#intro=false&amp;focus=Brain-limbic_system-hippocampus-hippocampu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facts.org/3d-brain#intro=false&amp;focus=Brain-corpus_callosum" TargetMode="External"/><Relationship Id="rId2" Type="http://schemas.openxmlformats.org/officeDocument/2006/relationships/hyperlink" Target="https://www.brainfacts.org/brain-anatomy-and-function/anatomy/2018/it-takes-two-hemispheres-to-talk-062718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9704" y="2402423"/>
            <a:ext cx="10515600" cy="688975"/>
          </a:xfrm>
        </p:spPr>
        <p:txBody>
          <a:bodyPr>
            <a:noAutofit/>
          </a:bodyPr>
          <a:lstStyle/>
          <a:p>
            <a:r>
              <a:rPr lang="en-US"/>
              <a:t>Brain Parts Trivia</a:t>
            </a:r>
          </a:p>
        </p:txBody>
      </p:sp>
    </p:spTree>
    <p:extLst>
      <p:ext uri="{BB962C8B-B14F-4D97-AF65-F5344CB8AC3E}">
        <p14:creationId xmlns:p14="http://schemas.microsoft.com/office/powerpoint/2010/main" val="3453824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99" y="685800"/>
            <a:ext cx="10628671" cy="457200"/>
          </a:xfrm>
        </p:spPr>
        <p:txBody>
          <a:bodyPr>
            <a:normAutofit fontScale="90000"/>
          </a:bodyPr>
          <a:lstStyle/>
          <a:p>
            <a:r>
              <a:rPr lang="en-US" sz="3200"/>
              <a:t>At about what age does the frontal lobe finish developing?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860A3D-48B8-EE72-5C0F-BD5660813925}"/>
              </a:ext>
            </a:extLst>
          </p:cNvPr>
          <p:cNvSpPr txBox="1"/>
          <p:nvPr/>
        </p:nvSpPr>
        <p:spPr>
          <a:xfrm>
            <a:off x="533400" y="1600200"/>
            <a:ext cx="6858000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/>
              <a:t>15-20 years</a:t>
            </a:r>
            <a:endParaRPr lang="en-US"/>
          </a:p>
          <a:p>
            <a:pPr marL="514350" indent="-514350">
              <a:buFont typeface="+mj-lt"/>
              <a:buAutoNum type="alphaUcPeriod"/>
            </a:pPr>
            <a:r>
              <a:rPr lang="en-US" sz="2800"/>
              <a:t>25-30 years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/>
              <a:t>35-40 years</a:t>
            </a:r>
          </a:p>
          <a:p>
            <a:pPr marL="514350" indent="-514350">
              <a:buAutoNum type="alphaUcPeriod"/>
            </a:pPr>
            <a:r>
              <a:rPr lang="en-US" sz="2800">
                <a:cs typeface="Arial"/>
              </a:rPr>
              <a:t>40-45 years</a:t>
            </a:r>
          </a:p>
        </p:txBody>
      </p:sp>
      <p:pic>
        <p:nvPicPr>
          <p:cNvPr id="3" name="Picture 2" descr="A depiction of the frontal lobe from the Society for Neuroscience's 3D Brain.">
            <a:extLst>
              <a:ext uri="{FF2B5EF4-FFF2-40B4-BE49-F238E27FC236}">
                <a16:creationId xmlns:a16="http://schemas.microsoft.com/office/drawing/2014/main" id="{584ABDBA-2B81-1B25-990B-0FC59BEDE4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54" r="1"/>
          <a:stretch/>
        </p:blipFill>
        <p:spPr>
          <a:xfrm>
            <a:off x="6096000" y="1587282"/>
            <a:ext cx="3655893" cy="3657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3C0B36-8514-F901-549A-5DDE393706E5}"/>
              </a:ext>
            </a:extLst>
          </p:cNvPr>
          <p:cNvSpPr txBox="1"/>
          <p:nvPr/>
        </p:nvSpPr>
        <p:spPr>
          <a:xfrm>
            <a:off x="6096000" y="5244882"/>
            <a:ext cx="3655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ea typeface="Open Sans" panose="020B0606030504020204" pitchFamily="34" charset="0"/>
                <a:cs typeface="Open Sans" panose="020B0606030504020204" pitchFamily="34" charset="0"/>
              </a:rPr>
              <a:t>A depiction of the human frontal lobe. BrainFacts’ 3D Brain.</a:t>
            </a:r>
          </a:p>
          <a:p>
            <a:r>
              <a:rPr lang="en-US" sz="1200">
                <a:solidFill>
                  <a:srgbClr val="8C8D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Society for Neuroscience, 2017</a:t>
            </a:r>
          </a:p>
        </p:txBody>
      </p:sp>
    </p:spTree>
    <p:extLst>
      <p:ext uri="{BB962C8B-B14F-4D97-AF65-F5344CB8AC3E}">
        <p14:creationId xmlns:p14="http://schemas.microsoft.com/office/powerpoint/2010/main" val="358774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7BB83-9C74-D3CC-732E-30639B4A5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8BC69C-1593-8EFD-2FD5-E4AF1608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85800"/>
            <a:ext cx="10628671" cy="457200"/>
          </a:xfrm>
        </p:spPr>
        <p:txBody>
          <a:bodyPr>
            <a:normAutofit fontScale="90000"/>
          </a:bodyPr>
          <a:lstStyle/>
          <a:p>
            <a:r>
              <a:rPr lang="en-US" sz="3200"/>
              <a:t>At about what age does the frontal lobe finish developing?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A2654E-4C66-163A-635F-AAA2C7BB5B96}"/>
              </a:ext>
            </a:extLst>
          </p:cNvPr>
          <p:cNvSpPr txBox="1"/>
          <p:nvPr/>
        </p:nvSpPr>
        <p:spPr>
          <a:xfrm>
            <a:off x="533400" y="1600200"/>
            <a:ext cx="6858000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/>
              <a:t>15-20 years</a:t>
            </a:r>
            <a:endParaRPr lang="en-US"/>
          </a:p>
          <a:p>
            <a:pPr marL="514350" indent="-514350">
              <a:buFont typeface="+mj-lt"/>
              <a:buAutoNum type="alphaUcPeriod"/>
            </a:pPr>
            <a:r>
              <a:rPr lang="en-US" sz="2800" b="1">
                <a:hlinkClick r:id="rId2"/>
              </a:rPr>
              <a:t>25-30 years</a:t>
            </a:r>
            <a:endParaRPr lang="en-US" sz="2800" b="1"/>
          </a:p>
          <a:p>
            <a:pPr marL="514350" indent="-514350">
              <a:buFont typeface="+mj-lt"/>
              <a:buAutoNum type="alphaUcPeriod"/>
            </a:pPr>
            <a:r>
              <a:rPr lang="en-US" sz="2800"/>
              <a:t>35-40 years</a:t>
            </a:r>
          </a:p>
          <a:p>
            <a:pPr marL="514350" indent="-514350">
              <a:buAutoNum type="alphaUcPeriod"/>
            </a:pPr>
            <a:r>
              <a:rPr lang="en-US" sz="2800">
                <a:cs typeface="Arial"/>
              </a:rPr>
              <a:t>40-45 years</a:t>
            </a:r>
          </a:p>
        </p:txBody>
      </p:sp>
      <p:pic>
        <p:nvPicPr>
          <p:cNvPr id="2" name="Picture 2" descr="Photograph of a cupcake with birthday candles highlighting the number 30.">
            <a:extLst>
              <a:ext uri="{FF2B5EF4-FFF2-40B4-BE49-F238E27FC236}">
                <a16:creationId xmlns:a16="http://schemas.microsoft.com/office/drawing/2014/main" id="{C32EC47C-C884-D2D4-144A-5DC87F868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493" y="1587282"/>
            <a:ext cx="648510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06DE21-4C59-EA66-046D-29CA1DFBFFFA}"/>
              </a:ext>
            </a:extLst>
          </p:cNvPr>
          <p:cNvSpPr txBox="1"/>
          <p:nvPr/>
        </p:nvSpPr>
        <p:spPr>
          <a:xfrm>
            <a:off x="533400" y="3863876"/>
            <a:ext cx="4114800" cy="2308324"/>
          </a:xfrm>
          <a:prstGeom prst="rect">
            <a:avLst/>
          </a:prstGeom>
          <a:noFill/>
          <a:ln>
            <a:solidFill>
              <a:srgbClr val="104B7D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>
                <a:hlinkClick r:id="rId4"/>
              </a:rPr>
              <a:t>frontal lobe</a:t>
            </a:r>
            <a:r>
              <a:rPr lang="en-US" sz="2400" dirty="0"/>
              <a:t> — helping control movement, plan behaviors, and make decisions — doesn't finish developing until a person's mid-to-late-20s.</a:t>
            </a:r>
            <a:endParaRPr lang="en-US" sz="2400" dirty="0"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20DBA2-164B-D521-7D76-4EC3AAD63046}"/>
              </a:ext>
            </a:extLst>
          </p:cNvPr>
          <p:cNvSpPr txBox="1"/>
          <p:nvPr/>
        </p:nvSpPr>
        <p:spPr>
          <a:xfrm>
            <a:off x="5173493" y="5244882"/>
            <a:ext cx="6485107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400">
                <a:ea typeface="Open Sans" panose="020B0606030504020204" pitchFamily="34" charset="0"/>
                <a:cs typeface="Open Sans" panose="020B0606030504020204" pitchFamily="34" charset="0"/>
              </a:rPr>
              <a:t>When the Brain Starts Adulting. BrainFacts, 2018</a:t>
            </a:r>
            <a:endParaRPr lang="en-US" sz="1400" b="0" i="0">
              <a:solidFill>
                <a:srgbClr val="999999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sz="1200" b="0" i="0">
                <a:solidFill>
                  <a:srgbClr val="999999"/>
                </a:solidFill>
                <a:effectLst/>
                <a:latin typeface="Open Sans" panose="020B0606030504020204" pitchFamily="34" charset="0"/>
              </a:rPr>
              <a:t>Sean Locke Photography/Shutterstock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87772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9ABCB-1E9B-39AF-5008-41043CA56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E8572D-5603-4E7F-A996-6F7559763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793955"/>
            <a:ext cx="10628671" cy="457200"/>
          </a:xfrm>
        </p:spPr>
        <p:txBody>
          <a:bodyPr>
            <a:noAutofit/>
          </a:bodyPr>
          <a:lstStyle/>
          <a:p>
            <a:r>
              <a:rPr lang="en-US" sz="2800"/>
              <a:t>Which cortical lobe processes sound?</a:t>
            </a:r>
            <a:endParaRPr 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92B0B1-BC39-67AA-AA0C-8189FF51354F}"/>
              </a:ext>
            </a:extLst>
          </p:cNvPr>
          <p:cNvSpPr txBox="1"/>
          <p:nvPr/>
        </p:nvSpPr>
        <p:spPr>
          <a:xfrm>
            <a:off x="533399" y="1600200"/>
            <a:ext cx="9426678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/>
              <a:t>Temporal lobe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/>
              <a:t>Parietal lobe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/>
              <a:t>Occipital lobe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/>
              <a:t>Frontal lobe</a:t>
            </a:r>
          </a:p>
        </p:txBody>
      </p:sp>
      <p:pic>
        <p:nvPicPr>
          <p:cNvPr id="2" name="Picture 2" descr="Colorful brain">
            <a:extLst>
              <a:ext uri="{FF2B5EF4-FFF2-40B4-BE49-F238E27FC236}">
                <a16:creationId xmlns:a16="http://schemas.microsoft.com/office/drawing/2014/main" id="{FCB0681A-88D5-DBE8-0496-1BFD8A335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070" y="1417557"/>
            <a:ext cx="5106385" cy="364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D94D60-107F-A8BC-793D-4C304DF206E4}"/>
              </a:ext>
            </a:extLst>
          </p:cNvPr>
          <p:cNvSpPr txBox="1"/>
          <p:nvPr/>
        </p:nvSpPr>
        <p:spPr>
          <a:xfrm>
            <a:off x="4898549" y="4946537"/>
            <a:ext cx="5587426" cy="178510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400"/>
              <a:t>T</a:t>
            </a:r>
            <a:r>
              <a:rPr lang="en-US" sz="1400" b="0" i="0">
                <a:effectLst/>
              </a:rPr>
              <a:t>he brain has four lobes: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/>
              <a:t>T</a:t>
            </a:r>
            <a:r>
              <a:rPr lang="en-US" sz="1400" b="0" i="0">
                <a:effectLst/>
              </a:rPr>
              <a:t>he frontal lobe, labeled blue;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/>
              <a:t>T</a:t>
            </a:r>
            <a:r>
              <a:rPr lang="en-US" sz="1400" b="0" i="0">
                <a:effectLst/>
              </a:rPr>
              <a:t>he parietal lobe, labeled yellow;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/>
              <a:t>T</a:t>
            </a:r>
            <a:r>
              <a:rPr lang="en-US" sz="1400" b="0" i="0">
                <a:effectLst/>
              </a:rPr>
              <a:t>he temporal lobe, labeled green;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/>
              <a:t>A</a:t>
            </a:r>
            <a:r>
              <a:rPr lang="en-US" sz="1400" b="0" i="0">
                <a:effectLst/>
              </a:rPr>
              <a:t>nd the occipital lobe, labeled pink.</a:t>
            </a:r>
          </a:p>
          <a:p>
            <a:endParaRPr lang="en-US" sz="140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 i="0">
                <a:solidFill>
                  <a:srgbClr val="000000"/>
                </a:solidFill>
                <a:effectLst/>
              </a:rPr>
              <a:t>Identifying Major Brain Landmarks. </a:t>
            </a:r>
            <a:r>
              <a:rPr lang="en-US" sz="1400">
                <a:ea typeface="Open Sans" panose="020B0606030504020204" pitchFamily="34" charset="0"/>
                <a:cs typeface="Open Sans" panose="020B0606030504020204" pitchFamily="34" charset="0"/>
              </a:rPr>
              <a:t>BrainFacts, 2018</a:t>
            </a:r>
            <a:endParaRPr lang="en-US" sz="1400" i="0">
              <a:solidFill>
                <a:srgbClr val="999999"/>
              </a:solidFill>
              <a:effectLst/>
            </a:endParaRPr>
          </a:p>
          <a:p>
            <a:r>
              <a:rPr lang="en-US" sz="1200" b="0" i="0">
                <a:solidFill>
                  <a:srgbClr val="999999"/>
                </a:solidFill>
                <a:effectLst/>
                <a:latin typeface="Open Sans" panose="020B0606030504020204" pitchFamily="34" charset="0"/>
              </a:rPr>
              <a:t>Henry Vandyke Carter/Wikimedia Commons</a:t>
            </a:r>
            <a:endParaRPr lang="en-US" sz="1200">
              <a:solidFill>
                <a:srgbClr val="8C8D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1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5D25E-CB90-E75A-A03C-3744242E1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5DF376-C1BB-6ACF-FD89-EED2FA30F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793955"/>
            <a:ext cx="10628671" cy="457200"/>
          </a:xfrm>
        </p:spPr>
        <p:txBody>
          <a:bodyPr>
            <a:noAutofit/>
          </a:bodyPr>
          <a:lstStyle/>
          <a:p>
            <a:r>
              <a:rPr lang="en-US" sz="2800"/>
              <a:t>Which cortical lobe processes sound?</a:t>
            </a:r>
            <a:endParaRPr 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FFB2F6-03A0-7768-F302-CB8F432770AD}"/>
              </a:ext>
            </a:extLst>
          </p:cNvPr>
          <p:cNvSpPr txBox="1"/>
          <p:nvPr/>
        </p:nvSpPr>
        <p:spPr>
          <a:xfrm>
            <a:off x="533399" y="1600200"/>
            <a:ext cx="9426678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>
                <a:hlinkClick r:id="rId2"/>
              </a:rPr>
              <a:t>Temporal lobe</a:t>
            </a:r>
            <a:endParaRPr lang="en-US" sz="2800" b="1"/>
          </a:p>
          <a:p>
            <a:pPr marL="514350" indent="-514350">
              <a:buFont typeface="+mj-lt"/>
              <a:buAutoNum type="alphaUcPeriod"/>
            </a:pPr>
            <a:r>
              <a:rPr lang="en-US" sz="2800"/>
              <a:t>Parietal lobe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/>
              <a:t>Occipital lobe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/>
              <a:t>Frontal lobe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C9F974-0125-687B-D56C-6CB65372172A}"/>
              </a:ext>
            </a:extLst>
          </p:cNvPr>
          <p:cNvSpPr txBox="1"/>
          <p:nvPr/>
        </p:nvSpPr>
        <p:spPr>
          <a:xfrm>
            <a:off x="533399" y="3765127"/>
            <a:ext cx="3209261" cy="2677656"/>
          </a:xfrm>
          <a:prstGeom prst="rect">
            <a:avLst/>
          </a:prstGeom>
          <a:noFill/>
          <a:ln>
            <a:solidFill>
              <a:srgbClr val="104B7D"/>
            </a:solidFill>
          </a:ln>
        </p:spPr>
        <p:txBody>
          <a:bodyPr wrap="square">
            <a:spAutoFit/>
          </a:bodyPr>
          <a:lstStyle/>
          <a:p>
            <a:r>
              <a:rPr lang="en-US" sz="2400"/>
              <a:t>In the temporal lobe, a region called the </a:t>
            </a:r>
            <a:r>
              <a:rPr lang="en-US" sz="2400">
                <a:hlinkClick r:id="rId3"/>
              </a:rPr>
              <a:t>primary auditory cortex</a:t>
            </a:r>
            <a:r>
              <a:rPr lang="en-US" sz="2400"/>
              <a:t> is responsible for processing auditory information (sound). </a:t>
            </a:r>
          </a:p>
        </p:txBody>
      </p:sp>
      <p:pic>
        <p:nvPicPr>
          <p:cNvPr id="8" name="Picture 7" descr="A close-up of a brain&#10;&#10;AI-generated content may be incorrect.">
            <a:extLst>
              <a:ext uri="{FF2B5EF4-FFF2-40B4-BE49-F238E27FC236}">
                <a16:creationId xmlns:a16="http://schemas.microsoft.com/office/drawing/2014/main" id="{44366390-6022-B8AA-A0BA-3736EA2F42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24" y="1568454"/>
            <a:ext cx="3760499" cy="3657600"/>
          </a:xfrm>
          <a:prstGeom prst="rect">
            <a:avLst/>
          </a:prstGeom>
        </p:spPr>
      </p:pic>
      <p:pic>
        <p:nvPicPr>
          <p:cNvPr id="10" name="Picture 9" descr="A close-up of a human brain&#10;&#10;AI-generated content may be incorrect.">
            <a:extLst>
              <a:ext uri="{FF2B5EF4-FFF2-40B4-BE49-F238E27FC236}">
                <a16:creationId xmlns:a16="http://schemas.microsoft.com/office/drawing/2014/main" id="{BBF6BC03-F47A-0151-C834-5C67F25348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773" y="1568454"/>
            <a:ext cx="4211183" cy="3657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A1D346-1A2C-E55F-FDF9-1C378A721404}"/>
              </a:ext>
            </a:extLst>
          </p:cNvPr>
          <p:cNvSpPr txBox="1"/>
          <p:nvPr/>
        </p:nvSpPr>
        <p:spPr>
          <a:xfrm>
            <a:off x="4261773" y="5226054"/>
            <a:ext cx="7223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ea typeface="Open Sans" panose="020B0606030504020204" pitchFamily="34" charset="0"/>
                <a:cs typeface="Open Sans" panose="020B0606030504020204" pitchFamily="34" charset="0"/>
              </a:rPr>
              <a:t>Depictions of the temporal lobes (left) and primary auditory cortex (right). BrainFacts’ 3D Brain.</a:t>
            </a:r>
          </a:p>
          <a:p>
            <a:r>
              <a:rPr lang="en-US" sz="1200">
                <a:solidFill>
                  <a:srgbClr val="8C8D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Society for Neuroscience, 2017</a:t>
            </a:r>
          </a:p>
        </p:txBody>
      </p:sp>
    </p:spTree>
    <p:extLst>
      <p:ext uri="{BB962C8B-B14F-4D97-AF65-F5344CB8AC3E}">
        <p14:creationId xmlns:p14="http://schemas.microsoft.com/office/powerpoint/2010/main" val="3488648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4C95A-6069-F041-8C7A-D0AA338D1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B13A0B-8D53-20B9-6B93-77C79E09D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744794"/>
            <a:ext cx="10628671" cy="457200"/>
          </a:xfrm>
        </p:spPr>
        <p:txBody>
          <a:bodyPr>
            <a:noAutofit/>
          </a:bodyPr>
          <a:lstStyle/>
          <a:p>
            <a:r>
              <a:rPr lang="en-US" sz="2800"/>
              <a:t>Which of the following is NOT a function of the cerebellum?</a:t>
            </a:r>
            <a:endParaRPr 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61F9C6-D509-040B-22EC-4600AFF30BA0}"/>
              </a:ext>
            </a:extLst>
          </p:cNvPr>
          <p:cNvSpPr txBox="1"/>
          <p:nvPr/>
        </p:nvSpPr>
        <p:spPr>
          <a:xfrm>
            <a:off x="533399" y="1600200"/>
            <a:ext cx="9426678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/>
              <a:t>Coordinating movement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/>
              <a:t>Maintaining balance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/>
              <a:t>Processing emotions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/>
              <a:t>Regulating heartbeat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761541-E8D0-65EA-14F3-2BF737C129FD}"/>
              </a:ext>
            </a:extLst>
          </p:cNvPr>
          <p:cNvSpPr txBox="1"/>
          <p:nvPr/>
        </p:nvSpPr>
        <p:spPr>
          <a:xfrm>
            <a:off x="5246739" y="5105933"/>
            <a:ext cx="6215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ea typeface="Open Sans" panose="020B0606030504020204" pitchFamily="34" charset="0"/>
                <a:cs typeface="Open Sans" panose="020B0606030504020204" pitchFamily="34" charset="0"/>
              </a:rPr>
              <a:t>A cross-section drawing of the human cerebellum. The Mysterious, Multifaceted Cerebellum. BrainFacts, 2020</a:t>
            </a:r>
          </a:p>
          <a:p>
            <a:r>
              <a:rPr lang="en-US" sz="1200">
                <a:solidFill>
                  <a:srgbClr val="8C8D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H.V. Carter/Wikimedia Commons. Gray’s Anatomy, 1918</a:t>
            </a:r>
          </a:p>
        </p:txBody>
      </p:sp>
      <p:pic>
        <p:nvPicPr>
          <p:cNvPr id="9" name="Picture 8" descr="A cross-section drawing of the cerebellum.">
            <a:extLst>
              <a:ext uri="{FF2B5EF4-FFF2-40B4-BE49-F238E27FC236}">
                <a16:creationId xmlns:a16="http://schemas.microsoft.com/office/drawing/2014/main" id="{9C663B90-6ADD-D982-1130-D05E206A6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738" y="1600200"/>
            <a:ext cx="6215838" cy="350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53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B176A-6C6D-5C5D-377C-A01971DBE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460502-B87E-081B-DFA8-B287B2BB6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744794"/>
            <a:ext cx="10628671" cy="457200"/>
          </a:xfrm>
        </p:spPr>
        <p:txBody>
          <a:bodyPr>
            <a:noAutofit/>
          </a:bodyPr>
          <a:lstStyle/>
          <a:p>
            <a:r>
              <a:rPr lang="en-US" sz="2800"/>
              <a:t>Which of the following is NOT a function of the cerebellum?</a:t>
            </a:r>
            <a:endParaRPr 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DFD196-2BC0-B635-2ACD-9BC48AEA29C1}"/>
              </a:ext>
            </a:extLst>
          </p:cNvPr>
          <p:cNvSpPr txBox="1"/>
          <p:nvPr/>
        </p:nvSpPr>
        <p:spPr>
          <a:xfrm>
            <a:off x="533399" y="1600200"/>
            <a:ext cx="9426678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/>
              <a:t>Coordinating movement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/>
              <a:t>Maintaining balance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/>
              <a:t>Processing emotions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>
                <a:hlinkClick r:id="rId2"/>
              </a:rPr>
              <a:t>Regulating heartbeat</a:t>
            </a:r>
            <a:endParaRPr lang="en-US" sz="28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4B2AB3-8095-0F5E-BC49-C416AE6BE86F}"/>
              </a:ext>
            </a:extLst>
          </p:cNvPr>
          <p:cNvSpPr txBox="1"/>
          <p:nvPr/>
        </p:nvSpPr>
        <p:spPr>
          <a:xfrm>
            <a:off x="533399" y="3587950"/>
            <a:ext cx="4665922" cy="3139321"/>
          </a:xfrm>
          <a:prstGeom prst="rect">
            <a:avLst/>
          </a:prstGeom>
          <a:noFill/>
          <a:ln>
            <a:solidFill>
              <a:srgbClr val="104B7D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200" dirty="0"/>
              <a:t>The </a:t>
            </a:r>
            <a:r>
              <a:rPr lang="en-US" sz="2200" dirty="0">
                <a:hlinkClick r:id="rId3"/>
              </a:rPr>
              <a:t>cerebellum</a:t>
            </a:r>
            <a:r>
              <a:rPr lang="en-US" sz="2200" dirty="0"/>
              <a:t> helps with motor control, movements, and emotional processing. It contains more neurons than any other brain region.</a:t>
            </a:r>
          </a:p>
          <a:p>
            <a:endParaRPr lang="en-US" sz="2200"/>
          </a:p>
          <a:p>
            <a:r>
              <a:rPr lang="en-US" sz="2200" dirty="0"/>
              <a:t>The </a:t>
            </a:r>
            <a:r>
              <a:rPr lang="en-US" sz="2200" dirty="0">
                <a:hlinkClick r:id="rId4"/>
              </a:rPr>
              <a:t>medulla oblongata</a:t>
            </a:r>
            <a:r>
              <a:rPr lang="en-US" sz="2200" dirty="0"/>
              <a:t> in the brainstem is the part of the brain that helps to control your heartbeat.</a:t>
            </a:r>
            <a:endParaRPr lang="en-US" sz="2200" dirty="0">
              <a:cs typeface="Arial"/>
            </a:endParaRPr>
          </a:p>
        </p:txBody>
      </p:sp>
      <p:pic>
        <p:nvPicPr>
          <p:cNvPr id="3" name="Picture 2" descr="A close-up of a brain&#10;&#10;AI-generated content may be incorrect.">
            <a:extLst>
              <a:ext uri="{FF2B5EF4-FFF2-40B4-BE49-F238E27FC236}">
                <a16:creationId xmlns:a16="http://schemas.microsoft.com/office/drawing/2014/main" id="{89754DC5-521D-D0BF-DA77-BD11DDFAED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256" y="1600200"/>
            <a:ext cx="3270739" cy="2743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E9D660-0632-7AF7-3437-D8663F1DE9C1}"/>
              </a:ext>
            </a:extLst>
          </p:cNvPr>
          <p:cNvSpPr txBox="1"/>
          <p:nvPr/>
        </p:nvSpPr>
        <p:spPr>
          <a:xfrm>
            <a:off x="5392525" y="4343400"/>
            <a:ext cx="6596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ea typeface="Open Sans" panose="020B0606030504020204" pitchFamily="34" charset="0"/>
                <a:cs typeface="Open Sans" panose="020B0606030504020204" pitchFamily="34" charset="0"/>
              </a:rPr>
              <a:t>Depictions of the human cerebellum (left) and medulla oblongata (right). BrainFacts’ 3D Brain.</a:t>
            </a:r>
          </a:p>
          <a:p>
            <a:r>
              <a:rPr lang="en-US" sz="1200">
                <a:solidFill>
                  <a:srgbClr val="8C8D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Society for Neuroscience, 2017</a:t>
            </a:r>
          </a:p>
        </p:txBody>
      </p:sp>
      <p:pic>
        <p:nvPicPr>
          <p:cNvPr id="8" name="Picture 7" descr="A close-up of a brain&#10;&#10;AI-generated content may be incorrect.">
            <a:extLst>
              <a:ext uri="{FF2B5EF4-FFF2-40B4-BE49-F238E27FC236}">
                <a16:creationId xmlns:a16="http://schemas.microsoft.com/office/drawing/2014/main" id="{8B6D16E3-0198-BAAB-3712-B288D5EA0F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526" y="160020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14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362203"/>
            <a:ext cx="8534400" cy="688975"/>
          </a:xfrm>
        </p:spPr>
        <p:txBody>
          <a:bodyPr/>
          <a:lstStyle/>
          <a:p>
            <a:r>
              <a:rPr lang="en-US"/>
              <a:t>How did you do?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7A9A99-FFFB-69FD-299A-C2BA06A6F0E1}"/>
              </a:ext>
            </a:extLst>
          </p:cNvPr>
          <p:cNvSpPr txBox="1"/>
          <p:nvPr/>
        </p:nvSpPr>
        <p:spPr>
          <a:xfrm>
            <a:off x="1219200" y="3167390"/>
            <a:ext cx="9426678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/>
              <a:t>Visit </a:t>
            </a:r>
            <a:r>
              <a:rPr lang="en-US" sz="2800">
                <a:hlinkClick r:id="rId2"/>
              </a:rPr>
              <a:t>BrainFacts</a:t>
            </a:r>
            <a:r>
              <a:rPr lang="en-US" sz="2800"/>
              <a:t> to learn more. </a:t>
            </a:r>
          </a:p>
        </p:txBody>
      </p:sp>
    </p:spTree>
    <p:extLst>
      <p:ext uri="{BB962C8B-B14F-4D97-AF65-F5344CB8AC3E}">
        <p14:creationId xmlns:p14="http://schemas.microsoft.com/office/powerpoint/2010/main" val="70197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3CEA3-A8D4-CF42-73BB-C6734610D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AF0015-4FF1-4EA2-BC0A-47EB4DA6F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793955"/>
            <a:ext cx="10628671" cy="457200"/>
          </a:xfrm>
        </p:spPr>
        <p:txBody>
          <a:bodyPr>
            <a:noAutofit/>
          </a:bodyPr>
          <a:lstStyle/>
          <a:p>
            <a:r>
              <a:rPr lang="en-US" sz="2800"/>
              <a:t>About how much does the average adult human brain weigh?</a:t>
            </a:r>
            <a:endParaRPr 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7D43B8-492E-8FB7-E08E-90AF7EDD0933}"/>
              </a:ext>
            </a:extLst>
          </p:cNvPr>
          <p:cNvSpPr txBox="1"/>
          <p:nvPr/>
        </p:nvSpPr>
        <p:spPr>
          <a:xfrm>
            <a:off x="533399" y="1600200"/>
            <a:ext cx="9426678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/>
              <a:t>1 pound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/>
              <a:t>3 pounds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/>
              <a:t>5 pounds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/>
              <a:t>10 pounds</a:t>
            </a:r>
          </a:p>
        </p:txBody>
      </p:sp>
      <p:pic>
        <p:nvPicPr>
          <p:cNvPr id="3" name="Picture 2" descr="A close-up of a brain&#10;&#10;AI-generated content may be incorrect.">
            <a:extLst>
              <a:ext uri="{FF2B5EF4-FFF2-40B4-BE49-F238E27FC236}">
                <a16:creationId xmlns:a16="http://schemas.microsoft.com/office/drawing/2014/main" id="{5DA31D74-257B-CE7E-A8D9-10587B28D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371" y="1520788"/>
            <a:ext cx="6485106" cy="3657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B2715D-D215-E30B-DDBB-81645F85AAD1}"/>
              </a:ext>
            </a:extLst>
          </p:cNvPr>
          <p:cNvSpPr txBox="1"/>
          <p:nvPr/>
        </p:nvSpPr>
        <p:spPr>
          <a:xfrm>
            <a:off x="4629371" y="5201799"/>
            <a:ext cx="45434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ea typeface="Open Sans" panose="020B0606030504020204" pitchFamily="34" charset="0"/>
                <a:cs typeface="Open Sans" panose="020B0606030504020204" pitchFamily="34" charset="0"/>
              </a:rPr>
              <a:t>A depiction of the human brain. BrainFacts’ 3D Brain.</a:t>
            </a:r>
          </a:p>
          <a:p>
            <a:r>
              <a:rPr lang="en-US" sz="1200">
                <a:solidFill>
                  <a:srgbClr val="8C8D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Society for Neuroscience, 2017</a:t>
            </a:r>
          </a:p>
        </p:txBody>
      </p:sp>
    </p:spTree>
    <p:extLst>
      <p:ext uri="{BB962C8B-B14F-4D97-AF65-F5344CB8AC3E}">
        <p14:creationId xmlns:p14="http://schemas.microsoft.com/office/powerpoint/2010/main" val="1842421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403CD-BD99-E427-36B0-9249413FF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7EBA07-6FBD-9B36-5205-D8B245E7A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793955"/>
            <a:ext cx="10628671" cy="457200"/>
          </a:xfrm>
        </p:spPr>
        <p:txBody>
          <a:bodyPr>
            <a:noAutofit/>
          </a:bodyPr>
          <a:lstStyle/>
          <a:p>
            <a:r>
              <a:rPr lang="en-US" sz="2800"/>
              <a:t>About how much does the average adult human brain weigh?</a:t>
            </a:r>
            <a:endParaRPr 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7CB2D8-F763-AA8D-3514-43E8BB4FDD70}"/>
              </a:ext>
            </a:extLst>
          </p:cNvPr>
          <p:cNvSpPr txBox="1"/>
          <p:nvPr/>
        </p:nvSpPr>
        <p:spPr>
          <a:xfrm>
            <a:off x="533399" y="1600200"/>
            <a:ext cx="9426678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/>
              <a:t>1 pound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>
                <a:hlinkClick r:id="rId2"/>
              </a:rPr>
              <a:t>3 pounds</a:t>
            </a:r>
            <a:endParaRPr lang="en-US" sz="2800" b="1"/>
          </a:p>
          <a:p>
            <a:pPr marL="514350" indent="-514350">
              <a:buFont typeface="+mj-lt"/>
              <a:buAutoNum type="alphaUcPeriod"/>
            </a:pPr>
            <a:r>
              <a:rPr lang="en-US" sz="2800"/>
              <a:t>5 pounds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/>
              <a:t>10 pounds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803143-EDF8-60C8-56CC-69B27ABCEC37}"/>
              </a:ext>
            </a:extLst>
          </p:cNvPr>
          <p:cNvSpPr txBox="1"/>
          <p:nvPr/>
        </p:nvSpPr>
        <p:spPr>
          <a:xfrm>
            <a:off x="533399" y="3578335"/>
            <a:ext cx="3772787" cy="3046988"/>
          </a:xfrm>
          <a:prstGeom prst="rect">
            <a:avLst/>
          </a:prstGeom>
          <a:noFill/>
          <a:ln>
            <a:solidFill>
              <a:srgbClr val="104B7D"/>
            </a:solidFill>
          </a:ln>
        </p:spPr>
        <p:txBody>
          <a:bodyPr wrap="square">
            <a:spAutoFit/>
          </a:bodyPr>
          <a:lstStyle/>
          <a:p>
            <a:r>
              <a:rPr lang="en-US" sz="2400"/>
              <a:t>The average adult brain weighs around three pounds. </a:t>
            </a:r>
          </a:p>
          <a:p>
            <a:endParaRPr lang="en-US" sz="2400"/>
          </a:p>
          <a:p>
            <a:r>
              <a:rPr lang="en-US" sz="2400"/>
              <a:t>It controls everything you do: from heartbeat to memory storage and much more. </a:t>
            </a:r>
          </a:p>
        </p:txBody>
      </p:sp>
      <p:pic>
        <p:nvPicPr>
          <p:cNvPr id="9" name="Picture 8" descr="A close-up of a brain&#10;&#10;AI-generated content may be incorrect.">
            <a:extLst>
              <a:ext uri="{FF2B5EF4-FFF2-40B4-BE49-F238E27FC236}">
                <a16:creationId xmlns:a16="http://schemas.microsoft.com/office/drawing/2014/main" id="{023CA6F0-D11B-9A43-DEC2-2BAB18F06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650" y="1437947"/>
            <a:ext cx="4543425" cy="41529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9E64E7-DD21-B2F9-3FA4-826993A93649}"/>
              </a:ext>
            </a:extLst>
          </p:cNvPr>
          <p:cNvSpPr txBox="1"/>
          <p:nvPr/>
        </p:nvSpPr>
        <p:spPr>
          <a:xfrm>
            <a:off x="5416650" y="5590847"/>
            <a:ext cx="45434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ea typeface="Open Sans" panose="020B0606030504020204" pitchFamily="34" charset="0"/>
                <a:cs typeface="Open Sans" panose="020B0606030504020204" pitchFamily="34" charset="0"/>
              </a:rPr>
              <a:t>A depiction of the human brain. BrainFacts’ 3D Brain.</a:t>
            </a:r>
          </a:p>
          <a:p>
            <a:r>
              <a:rPr lang="en-US" sz="1200">
                <a:solidFill>
                  <a:srgbClr val="8C8D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Society for Neuroscience, 2017</a:t>
            </a:r>
          </a:p>
        </p:txBody>
      </p:sp>
    </p:spTree>
    <p:extLst>
      <p:ext uri="{BB962C8B-B14F-4D97-AF65-F5344CB8AC3E}">
        <p14:creationId xmlns:p14="http://schemas.microsoft.com/office/powerpoint/2010/main" val="1827235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C0F55-828E-92B0-9D82-85F274930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15EE99-CB73-122A-8208-B6D4CBBB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420330"/>
            <a:ext cx="10628671" cy="457200"/>
          </a:xfrm>
        </p:spPr>
        <p:txBody>
          <a:bodyPr>
            <a:noAutofit/>
          </a:bodyPr>
          <a:lstStyle/>
          <a:p>
            <a:r>
              <a:rPr lang="en-US" sz="2800"/>
              <a:t>To the nearest BILLION, about how many cells (not just neurons) does the human brain contain?</a:t>
            </a:r>
            <a:endParaRPr 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6AEDEF-B1F3-B50B-2170-A57170EF9461}"/>
              </a:ext>
            </a:extLst>
          </p:cNvPr>
          <p:cNvSpPr txBox="1"/>
          <p:nvPr/>
        </p:nvSpPr>
        <p:spPr>
          <a:xfrm>
            <a:off x="533399" y="1600200"/>
            <a:ext cx="9426678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/>
              <a:t>46 billion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/>
              <a:t>86 billion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/>
              <a:t>170 billion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/>
              <a:t>240 billion</a:t>
            </a:r>
          </a:p>
        </p:txBody>
      </p:sp>
      <p:pic>
        <p:nvPicPr>
          <p:cNvPr id="3" name="Picture 2" descr="A brain with lights on it&#10;&#10;AI-generated content may be incorrect.">
            <a:extLst>
              <a:ext uri="{FF2B5EF4-FFF2-40B4-BE49-F238E27FC236}">
                <a16:creationId xmlns:a16="http://schemas.microsoft.com/office/drawing/2014/main" id="{4B6F18ED-676A-0573-9DA4-C92C9F10D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839" y="1600200"/>
            <a:ext cx="6485106" cy="3657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B0FBDD-B56C-0E1D-0A00-7463E8641509}"/>
              </a:ext>
            </a:extLst>
          </p:cNvPr>
          <p:cNvSpPr txBox="1"/>
          <p:nvPr/>
        </p:nvSpPr>
        <p:spPr>
          <a:xfrm>
            <a:off x="5481840" y="5257800"/>
            <a:ext cx="6485106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effectLst/>
              </a:rPr>
              <a:t>ICYMI: Detailed Brain Atlas Offers New Insights into Human Brain</a:t>
            </a:r>
            <a:r>
              <a:rPr lang="en-US" sz="1400">
                <a:ea typeface="Open Sans" panose="020B0606030504020204" pitchFamily="34" charset="0"/>
                <a:cs typeface="Open Sans" panose="020B0606030504020204" pitchFamily="34" charset="0"/>
              </a:rPr>
              <a:t>. BrainFacts, 2023</a:t>
            </a:r>
            <a:endParaRPr lang="en-US" sz="1400" b="0" i="0">
              <a:solidFill>
                <a:srgbClr val="999999"/>
              </a:solidFill>
              <a:effectLst/>
            </a:endParaRPr>
          </a:p>
          <a:p>
            <a:r>
              <a:rPr lang="en-US" sz="1200" b="0" i="0">
                <a:solidFill>
                  <a:srgbClr val="999999"/>
                </a:solidFill>
                <a:effectLst/>
                <a:latin typeface="Open Sans" panose="020B0606030504020204" pitchFamily="34" charset="0"/>
              </a:rPr>
              <a:t>Wangber/Shutterstock</a:t>
            </a:r>
            <a:endParaRPr lang="en-US" sz="1200">
              <a:solidFill>
                <a:srgbClr val="8C8D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45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A8C36-6339-C331-F84F-111663FED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9AB11B-0B5E-117C-6340-3C58898151C0}"/>
              </a:ext>
            </a:extLst>
          </p:cNvPr>
          <p:cNvSpPr txBox="1"/>
          <p:nvPr/>
        </p:nvSpPr>
        <p:spPr>
          <a:xfrm>
            <a:off x="533399" y="3544464"/>
            <a:ext cx="4485168" cy="3139321"/>
          </a:xfrm>
          <a:prstGeom prst="rect">
            <a:avLst/>
          </a:prstGeom>
          <a:noFill/>
          <a:ln>
            <a:solidFill>
              <a:srgbClr val="104B7D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200"/>
              <a:t>There are 86 billion </a:t>
            </a:r>
            <a:r>
              <a:rPr lang="en-US" sz="2200" i="1"/>
              <a:t>neurons </a:t>
            </a:r>
            <a:r>
              <a:rPr lang="en-US" sz="2200"/>
              <a:t>in the human brain. But there are also many other cells in the brain, too. </a:t>
            </a:r>
          </a:p>
          <a:p>
            <a:endParaRPr lang="en-US" sz="2200"/>
          </a:p>
          <a:p>
            <a:r>
              <a:rPr lang="en-US" sz="2200"/>
              <a:t>Altogether, researchers believe there are around 170 billion cells in the human brain. These cells work together to coordinate everything you do. 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9B25364-511F-C6EB-E3AF-311F499E6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420330"/>
            <a:ext cx="10628671" cy="457200"/>
          </a:xfrm>
        </p:spPr>
        <p:txBody>
          <a:bodyPr>
            <a:noAutofit/>
          </a:bodyPr>
          <a:lstStyle/>
          <a:p>
            <a:r>
              <a:rPr lang="en-US" sz="2800"/>
              <a:t>To the nearest BILLION, about how many cells (not just neurons) does the human brain contain?</a:t>
            </a:r>
            <a:endParaRPr lang="en-US" sz="1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E4AE90-EB3C-3338-6FBA-9C48F8CB6443}"/>
              </a:ext>
            </a:extLst>
          </p:cNvPr>
          <p:cNvSpPr txBox="1"/>
          <p:nvPr/>
        </p:nvSpPr>
        <p:spPr>
          <a:xfrm>
            <a:off x="533399" y="1600200"/>
            <a:ext cx="9426678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/>
              <a:t>46 billion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/>
              <a:t>86 billion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>
                <a:hlinkClick r:id="rId2"/>
              </a:rPr>
              <a:t>170 billion</a:t>
            </a:r>
            <a:endParaRPr lang="en-US" sz="2800" b="1"/>
          </a:p>
          <a:p>
            <a:pPr marL="514350" indent="-514350">
              <a:buFont typeface="+mj-lt"/>
              <a:buAutoNum type="alphaUcPeriod"/>
            </a:pPr>
            <a:r>
              <a:rPr lang="en-US" sz="2800"/>
              <a:t>240 billion</a:t>
            </a:r>
          </a:p>
        </p:txBody>
      </p:sp>
      <p:pic>
        <p:nvPicPr>
          <p:cNvPr id="11" name="Picture 10" descr="A brain with lights on it&#10;&#10;AI-generated content may be incorrect.">
            <a:extLst>
              <a:ext uri="{FF2B5EF4-FFF2-40B4-BE49-F238E27FC236}">
                <a16:creationId xmlns:a16="http://schemas.microsoft.com/office/drawing/2014/main" id="{AA5B9E31-2C57-A134-F896-D6A501711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839" y="1600200"/>
            <a:ext cx="6485106" cy="3657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179A70-0A12-D9E1-C6A7-61E46C9A9D80}"/>
              </a:ext>
            </a:extLst>
          </p:cNvPr>
          <p:cNvSpPr txBox="1"/>
          <p:nvPr/>
        </p:nvSpPr>
        <p:spPr>
          <a:xfrm>
            <a:off x="5481840" y="5257800"/>
            <a:ext cx="6485106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effectLst/>
              </a:rPr>
              <a:t>ICYMI: Detailed Brain Atlas Offers New Insights into Human Brain</a:t>
            </a:r>
            <a:r>
              <a:rPr lang="en-US" sz="1400">
                <a:ea typeface="Open Sans" panose="020B0606030504020204" pitchFamily="34" charset="0"/>
                <a:cs typeface="Open Sans" panose="020B0606030504020204" pitchFamily="34" charset="0"/>
              </a:rPr>
              <a:t>. BrainFacts, 2023</a:t>
            </a:r>
            <a:endParaRPr lang="en-US" sz="1400" b="0" i="0">
              <a:solidFill>
                <a:srgbClr val="999999"/>
              </a:solidFill>
              <a:effectLst/>
            </a:endParaRPr>
          </a:p>
          <a:p>
            <a:r>
              <a:rPr lang="en-US" sz="1200" b="0" i="0">
                <a:solidFill>
                  <a:srgbClr val="999999"/>
                </a:solidFill>
                <a:effectLst/>
                <a:latin typeface="Open Sans" panose="020B0606030504020204" pitchFamily="34" charset="0"/>
              </a:rPr>
              <a:t>Wangber/Shutterstock</a:t>
            </a:r>
            <a:endParaRPr lang="en-US" sz="1200">
              <a:solidFill>
                <a:srgbClr val="8C8D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32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F28C0-AE29-4B5E-2680-9E7AA910C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D04A55-B7E1-58EB-036D-B85378DA5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636639"/>
            <a:ext cx="11461956" cy="457200"/>
          </a:xfrm>
        </p:spPr>
        <p:txBody>
          <a:bodyPr>
            <a:noAutofit/>
          </a:bodyPr>
          <a:lstStyle/>
          <a:p>
            <a:r>
              <a:rPr lang="en-US" sz="2800"/>
              <a:t>The hippocampus controls all rational and logical decision-making.</a:t>
            </a:r>
            <a:endParaRPr 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E6CB98-D9C8-C80A-A8CB-7140351C0D21}"/>
              </a:ext>
            </a:extLst>
          </p:cNvPr>
          <p:cNvSpPr txBox="1"/>
          <p:nvPr/>
        </p:nvSpPr>
        <p:spPr>
          <a:xfrm>
            <a:off x="533399" y="1600200"/>
            <a:ext cx="9426678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/>
              <a:t>True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/>
              <a:t>False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DFA248-74F6-F03A-3CD8-E8A9C3AF9815}"/>
              </a:ext>
            </a:extLst>
          </p:cNvPr>
          <p:cNvSpPr txBox="1"/>
          <p:nvPr/>
        </p:nvSpPr>
        <p:spPr>
          <a:xfrm>
            <a:off x="3405585" y="4765357"/>
            <a:ext cx="72232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ea typeface="Open Sans" panose="020B0606030504020204" pitchFamily="34" charset="0"/>
                <a:cs typeface="Open Sans" panose="020B0606030504020204" pitchFamily="34" charset="0"/>
              </a:rPr>
              <a:t>Depictions of the human hippocampus. BrainFacts’ 3D Brain.</a:t>
            </a:r>
          </a:p>
          <a:p>
            <a:r>
              <a:rPr lang="en-US" sz="1200">
                <a:solidFill>
                  <a:srgbClr val="8C8D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Society for Neuroscience, 2017</a:t>
            </a:r>
          </a:p>
        </p:txBody>
      </p:sp>
      <p:pic>
        <p:nvPicPr>
          <p:cNvPr id="9" name="Picture 8" descr="A side profile of the human hippocampus, as depicted through BrainFacts' online 3D Brain.">
            <a:extLst>
              <a:ext uri="{FF2B5EF4-FFF2-40B4-BE49-F238E27FC236}">
                <a16:creationId xmlns:a16="http://schemas.microsoft.com/office/drawing/2014/main" id="{EC605B6B-E5A4-1827-DC20-61D85A9A4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970" y="1564957"/>
            <a:ext cx="4570631" cy="3200400"/>
          </a:xfrm>
          <a:prstGeom prst="rect">
            <a:avLst/>
          </a:prstGeom>
        </p:spPr>
      </p:pic>
      <p:pic>
        <p:nvPicPr>
          <p:cNvPr id="10" name="Picture 9" descr="A front profile of the human hippocampus, as depicted through BrainFacts' online 3D Brain.">
            <a:extLst>
              <a:ext uri="{FF2B5EF4-FFF2-40B4-BE49-F238E27FC236}">
                <a16:creationId xmlns:a16="http://schemas.microsoft.com/office/drawing/2014/main" id="{D67FE2FD-7E7F-06BD-354F-C9585017A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585" y="1564957"/>
            <a:ext cx="439584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72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72C96-5545-9B1D-C7FB-DC2ABB55F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C407AC-0720-32C7-3B5A-9915BCCBB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636639"/>
            <a:ext cx="11461956" cy="457200"/>
          </a:xfrm>
        </p:spPr>
        <p:txBody>
          <a:bodyPr>
            <a:noAutofit/>
          </a:bodyPr>
          <a:lstStyle/>
          <a:p>
            <a:r>
              <a:rPr lang="en-US" sz="2800"/>
              <a:t>The hippocampus controls all rational and logical decision-making.</a:t>
            </a:r>
            <a:endParaRPr 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C4BE67-4341-B47B-CF6C-81FA3CC094BA}"/>
              </a:ext>
            </a:extLst>
          </p:cNvPr>
          <p:cNvSpPr txBox="1"/>
          <p:nvPr/>
        </p:nvSpPr>
        <p:spPr>
          <a:xfrm>
            <a:off x="533399" y="1600200"/>
            <a:ext cx="9426678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/>
              <a:t>True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>
                <a:hlinkClick r:id="rId3"/>
              </a:rPr>
              <a:t>False</a:t>
            </a:r>
            <a:endParaRPr lang="en-US" sz="28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776628-2D2C-DD8C-AF20-3949425B4683}"/>
              </a:ext>
            </a:extLst>
          </p:cNvPr>
          <p:cNvSpPr txBox="1"/>
          <p:nvPr/>
        </p:nvSpPr>
        <p:spPr>
          <a:xfrm>
            <a:off x="4788779" y="5297007"/>
            <a:ext cx="72232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effectLst/>
              </a:rPr>
              <a:t>Making Memories</a:t>
            </a:r>
            <a:r>
              <a:rPr lang="en-US" sz="1400">
                <a:ea typeface="Open Sans" panose="020B0606030504020204" pitchFamily="34" charset="0"/>
                <a:cs typeface="Open Sans" panose="020B0606030504020204" pitchFamily="34" charset="0"/>
              </a:rPr>
              <a:t>. BrainFacts, 2018</a:t>
            </a:r>
          </a:p>
          <a:p>
            <a:r>
              <a:rPr lang="en-US" sz="1200" b="0" i="0">
                <a:solidFill>
                  <a:srgbClr val="999999"/>
                </a:solidFill>
                <a:effectLst/>
                <a:latin typeface="Open Sans" panose="020B0606030504020204" pitchFamily="34" charset="0"/>
              </a:rPr>
              <a:t>mei.si/Shutterstock</a:t>
            </a:r>
            <a:endParaRPr lang="en-US" sz="1200">
              <a:solidFill>
                <a:srgbClr val="8C8D8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17FC89-A696-0345-F821-97E8F0FB659C}"/>
              </a:ext>
            </a:extLst>
          </p:cNvPr>
          <p:cNvSpPr txBox="1"/>
          <p:nvPr/>
        </p:nvSpPr>
        <p:spPr>
          <a:xfrm>
            <a:off x="533399" y="3481126"/>
            <a:ext cx="3261509" cy="2308324"/>
          </a:xfrm>
          <a:prstGeom prst="rect">
            <a:avLst/>
          </a:prstGeom>
          <a:noFill/>
          <a:ln>
            <a:solidFill>
              <a:srgbClr val="104B7D"/>
            </a:solidFill>
          </a:ln>
        </p:spPr>
        <p:txBody>
          <a:bodyPr wrap="square">
            <a:spAutoFit/>
          </a:bodyPr>
          <a:lstStyle/>
          <a:p>
            <a:r>
              <a:rPr lang="en-US" sz="2400"/>
              <a:t>The </a:t>
            </a:r>
            <a:r>
              <a:rPr lang="en-US" sz="2400">
                <a:hlinkClick r:id="rId4"/>
              </a:rPr>
              <a:t>hippocampus</a:t>
            </a:r>
            <a:r>
              <a:rPr lang="en-US" sz="2400"/>
              <a:t> is primarily responsible for learning and memory, not controlling decision-making.</a:t>
            </a:r>
          </a:p>
        </p:txBody>
      </p:sp>
      <p:pic>
        <p:nvPicPr>
          <p:cNvPr id="13" name="Picture 12" descr="A couple of girls sitting on a notepad&#10;&#10;AI-generated content may be incorrect.">
            <a:extLst>
              <a:ext uri="{FF2B5EF4-FFF2-40B4-BE49-F238E27FC236}">
                <a16:creationId xmlns:a16="http://schemas.microsoft.com/office/drawing/2014/main" id="{3FF07EAD-1C73-B607-1233-5BAE951037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779" y="1639407"/>
            <a:ext cx="648510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88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14D40-D4E0-B9D7-D23E-984DD733B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A4303D-CBB7-1867-9616-B826A161B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695632"/>
            <a:ext cx="10628671" cy="457200"/>
          </a:xfrm>
        </p:spPr>
        <p:txBody>
          <a:bodyPr>
            <a:noAutofit/>
          </a:bodyPr>
          <a:lstStyle/>
          <a:p>
            <a:r>
              <a:rPr lang="en-US" sz="2800"/>
              <a:t>What connects the left and right hemispheres of the brain?</a:t>
            </a:r>
            <a:endParaRPr 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79BC3A-8260-05EF-E850-1DB59712AA50}"/>
              </a:ext>
            </a:extLst>
          </p:cNvPr>
          <p:cNvSpPr txBox="1"/>
          <p:nvPr/>
        </p:nvSpPr>
        <p:spPr>
          <a:xfrm>
            <a:off x="533399" y="1600200"/>
            <a:ext cx="9426678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/>
              <a:t>Cerebral cortex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/>
              <a:t>Corpus callosum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/>
              <a:t>Medulla oblongata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/>
              <a:t>Thalamus</a:t>
            </a:r>
          </a:p>
        </p:txBody>
      </p:sp>
      <p:pic>
        <p:nvPicPr>
          <p:cNvPr id="12" name="Picture 2" descr="Image of the corpus callosum">
            <a:extLst>
              <a:ext uri="{FF2B5EF4-FFF2-40B4-BE49-F238E27FC236}">
                <a16:creationId xmlns:a16="http://schemas.microsoft.com/office/drawing/2014/main" id="{06C268C2-001F-45BA-F73B-DA7D35153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1" y="1697588"/>
            <a:ext cx="6502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93523FD-550E-13C6-EBD8-44BB278CFFD0}"/>
              </a:ext>
            </a:extLst>
          </p:cNvPr>
          <p:cNvSpPr txBox="1"/>
          <p:nvPr/>
        </p:nvSpPr>
        <p:spPr>
          <a:xfrm>
            <a:off x="5173493" y="5355188"/>
            <a:ext cx="6485107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effectLst/>
              </a:rPr>
              <a:t>It Takes Two Hemispheres to Talk</a:t>
            </a:r>
            <a:r>
              <a:rPr lang="en-US" sz="1400">
                <a:ea typeface="Open Sans" panose="020B0606030504020204" pitchFamily="34" charset="0"/>
                <a:cs typeface="Open Sans" panose="020B0606030504020204" pitchFamily="34" charset="0"/>
              </a:rPr>
              <a:t>. BrainFacts, 2018</a:t>
            </a:r>
            <a:endParaRPr lang="en-US" sz="1400" b="0" i="0">
              <a:solidFill>
                <a:srgbClr val="999999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sz="1200" b="0" i="0">
                <a:solidFill>
                  <a:srgbClr val="8C8D8E"/>
                </a:solidFill>
                <a:effectLst/>
                <a:latin typeface="Open Sans" panose="020B0606030504020204" pitchFamily="34" charset="0"/>
              </a:rPr>
              <a:t>Katia Heuer and Roberto Toro</a:t>
            </a:r>
            <a:endParaRPr lang="en-US" sz="1200">
              <a:solidFill>
                <a:srgbClr val="8C8D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568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712DC-162B-9A0E-572C-3F8403870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7C0600-3627-A647-3830-641EA85CA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695632"/>
            <a:ext cx="10628671" cy="457200"/>
          </a:xfrm>
        </p:spPr>
        <p:txBody>
          <a:bodyPr>
            <a:noAutofit/>
          </a:bodyPr>
          <a:lstStyle/>
          <a:p>
            <a:r>
              <a:rPr lang="en-US" sz="2800"/>
              <a:t>What connects the left and right hemispheres of the brain?</a:t>
            </a:r>
            <a:endParaRPr 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38ADF5-3132-B9F8-5C26-611FF1103157}"/>
              </a:ext>
            </a:extLst>
          </p:cNvPr>
          <p:cNvSpPr txBox="1"/>
          <p:nvPr/>
        </p:nvSpPr>
        <p:spPr>
          <a:xfrm>
            <a:off x="533399" y="1600200"/>
            <a:ext cx="9426678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/>
              <a:t>Cerebral cortex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>
                <a:hlinkClick r:id="rId2"/>
              </a:rPr>
              <a:t>Corpus callosum</a:t>
            </a:r>
            <a:endParaRPr lang="en-US" sz="2800" b="1"/>
          </a:p>
          <a:p>
            <a:pPr marL="514350" indent="-514350">
              <a:buFont typeface="+mj-lt"/>
              <a:buAutoNum type="alphaUcPeriod"/>
            </a:pPr>
            <a:r>
              <a:rPr lang="en-US" sz="2800"/>
              <a:t>Medulla oblongata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/>
              <a:t>Thalamus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0DF244-1131-4699-3629-1D9B37797675}"/>
              </a:ext>
            </a:extLst>
          </p:cNvPr>
          <p:cNvSpPr txBox="1"/>
          <p:nvPr/>
        </p:nvSpPr>
        <p:spPr>
          <a:xfrm>
            <a:off x="204705" y="3612023"/>
            <a:ext cx="4114800" cy="3046988"/>
          </a:xfrm>
          <a:prstGeom prst="rect">
            <a:avLst/>
          </a:prstGeom>
          <a:noFill/>
          <a:ln>
            <a:solidFill>
              <a:srgbClr val="104B7D"/>
            </a:solidFill>
          </a:ln>
        </p:spPr>
        <p:txBody>
          <a:bodyPr wrap="square">
            <a:spAutoFit/>
          </a:bodyPr>
          <a:lstStyle/>
          <a:p>
            <a:r>
              <a:rPr lang="en-US" sz="2400"/>
              <a:t>The </a:t>
            </a:r>
            <a:r>
              <a:rPr lang="en-US" sz="2400">
                <a:hlinkClick r:id="rId3"/>
              </a:rPr>
              <a:t>corpus callosum</a:t>
            </a:r>
            <a:r>
              <a:rPr lang="en-US" sz="2400"/>
              <a:t> is a large bundle of nerve fibers linking the left side of your brain to the right side.</a:t>
            </a:r>
          </a:p>
          <a:p>
            <a:endParaRPr lang="en-US" sz="2400"/>
          </a:p>
          <a:p>
            <a:r>
              <a:rPr lang="en-US" sz="2400"/>
              <a:t>It acts as a superhighway, helping information to flow across the brain.</a:t>
            </a:r>
          </a:p>
        </p:txBody>
      </p:sp>
      <p:pic>
        <p:nvPicPr>
          <p:cNvPr id="6" name="Picture 5" descr="A needle in the brain&#10;&#10;AI-generated content may be incorrect.">
            <a:extLst>
              <a:ext uri="{FF2B5EF4-FFF2-40B4-BE49-F238E27FC236}">
                <a16:creationId xmlns:a16="http://schemas.microsoft.com/office/drawing/2014/main" id="{C7FE0721-796B-3636-9DF9-CF9CF1F98B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114" y="1772016"/>
            <a:ext cx="3674853" cy="2743200"/>
          </a:xfrm>
          <a:prstGeom prst="rect">
            <a:avLst/>
          </a:prstGeom>
        </p:spPr>
      </p:pic>
      <p:pic>
        <p:nvPicPr>
          <p:cNvPr id="7" name="Picture 6" descr="A close-up of a human brain&#10;&#10;AI-generated content may be incorrect.">
            <a:extLst>
              <a:ext uri="{FF2B5EF4-FFF2-40B4-BE49-F238E27FC236}">
                <a16:creationId xmlns:a16="http://schemas.microsoft.com/office/drawing/2014/main" id="{162F50E4-A9E5-E7C0-3420-7B69381A1D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696" y="1772016"/>
            <a:ext cx="3548418" cy="2743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B6C2A8-C655-8E29-1036-356426903447}"/>
              </a:ext>
            </a:extLst>
          </p:cNvPr>
          <p:cNvSpPr txBox="1"/>
          <p:nvPr/>
        </p:nvSpPr>
        <p:spPr>
          <a:xfrm>
            <a:off x="4602696" y="4515216"/>
            <a:ext cx="72232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ea typeface="Open Sans" panose="020B0606030504020204" pitchFamily="34" charset="0"/>
                <a:cs typeface="Open Sans" panose="020B0606030504020204" pitchFamily="34" charset="0"/>
              </a:rPr>
              <a:t>Depictions of the human corpus callosum. BrainFacts’ 3D Brain.</a:t>
            </a:r>
          </a:p>
          <a:p>
            <a:r>
              <a:rPr lang="en-US" sz="1200">
                <a:solidFill>
                  <a:srgbClr val="8C8D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Society for Neuroscience, 2017</a:t>
            </a:r>
          </a:p>
        </p:txBody>
      </p:sp>
    </p:spTree>
    <p:extLst>
      <p:ext uri="{BB962C8B-B14F-4D97-AF65-F5344CB8AC3E}">
        <p14:creationId xmlns:p14="http://schemas.microsoft.com/office/powerpoint/2010/main" val="3229639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85229CD6DF9643988C71C9C2C625EA" ma:contentTypeVersion="18" ma:contentTypeDescription="Create a new document." ma:contentTypeScope="" ma:versionID="99084146460b866260dc770d042b2124">
  <xsd:schema xmlns:xsd="http://www.w3.org/2001/XMLSchema" xmlns:xs="http://www.w3.org/2001/XMLSchema" xmlns:p="http://schemas.microsoft.com/office/2006/metadata/properties" xmlns:ns2="407b7a25-adb1-4553-ba59-0747116593bd" xmlns:ns3="41daff97-d577-4c72-b893-fd6d4cb10e62" targetNamespace="http://schemas.microsoft.com/office/2006/metadata/properties" ma:root="true" ma:fieldsID="c6973628866fc948daafb7403454341c" ns2:_="" ns3:_="">
    <xsd:import namespace="407b7a25-adb1-4553-ba59-0747116593bd"/>
    <xsd:import namespace="41daff97-d577-4c72-b893-fd6d4cb10e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7b7a25-adb1-4553-ba59-0747116593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5db3c87-ec40-4b29-9829-a55720b0be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aff97-d577-4c72-b893-fd6d4cb10e6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9797709-42f5-4d6e-99ff-7c021c274672}" ma:internalName="TaxCatchAll" ma:showField="CatchAllData" ma:web="41daff97-d577-4c72-b893-fd6d4cb10e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1daff97-d577-4c72-b893-fd6d4cb10e62" xsi:nil="true"/>
    <lcf76f155ced4ddcb4097134ff3c332f xmlns="407b7a25-adb1-4553-ba59-0747116593b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4CA45E6-442F-4080-810B-C20472D499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AF8306-0B2C-4DA7-BA33-BF70BED54EDF}">
  <ds:schemaRefs>
    <ds:schemaRef ds:uri="407b7a25-adb1-4553-ba59-0747116593bd"/>
    <ds:schemaRef ds:uri="41daff97-d577-4c72-b893-fd6d4cb10e6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C8F0DA3-C553-4725-9519-8C1A5C166E9B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41daff97-d577-4c72-b893-fd6d4cb10e62"/>
    <ds:schemaRef ds:uri="407b7a25-adb1-4553-ba59-0747116593bd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777</Words>
  <Application>Microsoft Office PowerPoint</Application>
  <PresentationFormat>Widescreen</PresentationFormat>
  <Paragraphs>119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Open Sans</vt:lpstr>
      <vt:lpstr>Office Theme</vt:lpstr>
      <vt:lpstr>Brain Parts Trivia</vt:lpstr>
      <vt:lpstr>About how much does the average adult human brain weigh?</vt:lpstr>
      <vt:lpstr>About how much does the average adult human brain weigh?</vt:lpstr>
      <vt:lpstr>To the nearest BILLION, about how many cells (not just neurons) does the human brain contain?</vt:lpstr>
      <vt:lpstr>To the nearest BILLION, about how many cells (not just neurons) does the human brain contain?</vt:lpstr>
      <vt:lpstr>The hippocampus controls all rational and logical decision-making.</vt:lpstr>
      <vt:lpstr>The hippocampus controls all rational and logical decision-making.</vt:lpstr>
      <vt:lpstr>What connects the left and right hemispheres of the brain?</vt:lpstr>
      <vt:lpstr>What connects the left and right hemispheres of the brain?</vt:lpstr>
      <vt:lpstr>At about what age does the frontal lobe finish developing?</vt:lpstr>
      <vt:lpstr>At about what age does the frontal lobe finish developing?</vt:lpstr>
      <vt:lpstr>Which cortical lobe processes sound?</vt:lpstr>
      <vt:lpstr>Which cortical lobe processes sound?</vt:lpstr>
      <vt:lpstr>Which of the following is NOT a function of the cerebellum?</vt:lpstr>
      <vt:lpstr>Which of the following is NOT a function of the cerebellum?</vt:lpstr>
      <vt:lpstr>How did you do?</vt:lpstr>
    </vt:vector>
  </TitlesOfParts>
  <Company>Society for Neuroscience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Scanlon</dc:creator>
  <cp:keywords/>
  <cp:lastModifiedBy>Tristan Rivera</cp:lastModifiedBy>
  <cp:revision>7</cp:revision>
  <cp:lastPrinted>2013-04-17T14:48:52Z</cp:lastPrinted>
  <dcterms:created xsi:type="dcterms:W3CDTF">2013-04-16T15:22:46Z</dcterms:created>
  <dcterms:modified xsi:type="dcterms:W3CDTF">2025-03-06T17:54:19Z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caebdd34-a8ca-446d-baf4-6fc0c5136d51</vt:lpwstr>
  </property>
  <property fmtid="{D5CDD505-2E9C-101B-9397-08002B2CF9AE}" pid="3" name="TaxKeyword">
    <vt:lpwstr/>
  </property>
  <property fmtid="{D5CDD505-2E9C-101B-9397-08002B2CF9AE}" pid="4" name="Program">
    <vt:lpwstr/>
  </property>
  <property fmtid="{D5CDD505-2E9C-101B-9397-08002B2CF9AE}" pid="5" name="Function">
    <vt:lpwstr/>
  </property>
  <property fmtid="{D5CDD505-2E9C-101B-9397-08002B2CF9AE}" pid="6" name="ContentTypeId">
    <vt:lpwstr>0x0101009085229CD6DF9643988C71C9C2C625EA</vt:lpwstr>
  </property>
  <property fmtid="{D5CDD505-2E9C-101B-9397-08002B2CF9AE}" pid="7" name="MediaServiceImageTags">
    <vt:lpwstr/>
  </property>
</Properties>
</file>